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8"/>
  </p:notesMasterIdLst>
  <p:handoutMasterIdLst>
    <p:handoutMasterId r:id="rId69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440" r:id="rId14"/>
    <p:sldId id="1444" r:id="rId15"/>
    <p:sldId id="1445" r:id="rId16"/>
    <p:sldId id="1397" r:id="rId17"/>
    <p:sldId id="1398" r:id="rId18"/>
    <p:sldId id="1399" r:id="rId19"/>
    <p:sldId id="1009" r:id="rId20"/>
    <p:sldId id="1284" r:id="rId21"/>
    <p:sldId id="1212" r:id="rId22"/>
    <p:sldId id="1241" r:id="rId23"/>
    <p:sldId id="1499" r:id="rId24"/>
    <p:sldId id="1500" r:id="rId25"/>
    <p:sldId id="1242" r:id="rId26"/>
    <p:sldId id="1497" r:id="rId27"/>
    <p:sldId id="1498" r:id="rId28"/>
    <p:sldId id="1205" r:id="rId29"/>
    <p:sldId id="1339" r:id="rId30"/>
    <p:sldId id="1341" r:id="rId31"/>
    <p:sldId id="1356" r:id="rId32"/>
    <p:sldId id="1272" r:id="rId33"/>
    <p:sldId id="1470" r:id="rId34"/>
    <p:sldId id="1501" r:id="rId35"/>
    <p:sldId id="1502" r:id="rId36"/>
    <p:sldId id="1469" r:id="rId37"/>
    <p:sldId id="1474" r:id="rId38"/>
    <p:sldId id="1492" r:id="rId39"/>
    <p:sldId id="1471" r:id="rId40"/>
    <p:sldId id="1472" r:id="rId41"/>
    <p:sldId id="1475" r:id="rId42"/>
    <p:sldId id="1402" r:id="rId43"/>
    <p:sldId id="1314" r:id="rId44"/>
    <p:sldId id="1316" r:id="rId45"/>
    <p:sldId id="1384" r:id="rId46"/>
    <p:sldId id="1324" r:id="rId47"/>
    <p:sldId id="1385" r:id="rId48"/>
    <p:sldId id="1386" r:id="rId49"/>
    <p:sldId id="1325" r:id="rId50"/>
    <p:sldId id="1390" r:id="rId51"/>
    <p:sldId id="1391" r:id="rId52"/>
    <p:sldId id="1392" r:id="rId53"/>
    <p:sldId id="1393" r:id="rId54"/>
    <p:sldId id="1480" r:id="rId55"/>
    <p:sldId id="1394" r:id="rId56"/>
    <p:sldId id="1395" r:id="rId57"/>
    <p:sldId id="1333" r:id="rId58"/>
    <p:sldId id="1360" r:id="rId59"/>
    <p:sldId id="1482" r:id="rId60"/>
    <p:sldId id="1481" r:id="rId61"/>
    <p:sldId id="1380" r:id="rId62"/>
    <p:sldId id="1361" r:id="rId63"/>
    <p:sldId id="1493" r:id="rId64"/>
    <p:sldId id="1381" r:id="rId65"/>
    <p:sldId id="1362" r:id="rId66"/>
    <p:sldId id="1270" r:id="rId6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440"/>
            <p14:sldId id="1444"/>
            <p14:sldId id="1445"/>
            <p14:sldId id="1397"/>
            <p14:sldId id="1398"/>
            <p14:sldId id="1399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339"/>
            <p14:sldId id="1341"/>
            <p14:sldId id="1356"/>
            <p14:sldId id="1272"/>
            <p14:sldId id="1470"/>
            <p14:sldId id="1501"/>
            <p14:sldId id="1502"/>
            <p14:sldId id="1469"/>
            <p14:sldId id="1474"/>
            <p14:sldId id="1492"/>
            <p14:sldId id="1471"/>
            <p14:sldId id="1472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493"/>
            <p14:sldId id="1381"/>
            <p14:sldId id="136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B04432"/>
    <a:srgbClr val="B58900"/>
    <a:srgbClr val="1778B8"/>
    <a:srgbClr val="36544F"/>
    <a:srgbClr val="9E60B8"/>
    <a:srgbClr val="FB8E20"/>
    <a:srgbClr val="0DC2F7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5"/>
    <p:restoredTop sz="96911" autoAdjust="0"/>
  </p:normalViewPr>
  <p:slideViewPr>
    <p:cSldViewPr snapToGrid="0" snapToObjects="1">
      <p:cViewPr varScale="1">
        <p:scale>
          <a:sx n="167" d="100"/>
          <a:sy n="167" d="100"/>
        </p:scale>
        <p:origin x="408" y="9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28.09.23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A591246-2100-E13A-BFD6-89A39230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" t="10841" r="4635" b="4396"/>
          <a:stretch/>
        </p:blipFill>
        <p:spPr>
          <a:xfrm>
            <a:off x="-40968" y="-15395"/>
            <a:ext cx="9204063" cy="515889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57543" y="-93596"/>
            <a:ext cx="9420638" cy="4644429"/>
          </a:xfrm>
          <a:prstGeom prst="rect">
            <a:avLst/>
          </a:prstGeom>
          <a:solidFill>
            <a:srgbClr val="D4EBE9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3" name="Rechteck 2"/>
          <p:cNvSpPr/>
          <p:nvPr/>
        </p:nvSpPr>
        <p:spPr>
          <a:xfrm>
            <a:off x="4004224" y="459428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Bed-con</a:t>
            </a:r>
            <a:r>
              <a:rPr lang="de-DE" sz="1050" spc="60" dirty="0">
                <a:solidFill>
                  <a:srgbClr val="D4EBE9"/>
                </a:solidFill>
              </a:rPr>
              <a:t> Berlin | 27.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661065" y="219235"/>
            <a:ext cx="434631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/bedcon2023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4128939" y="3694958"/>
            <a:ext cx="5006689" cy="686861"/>
          </a:xfrm>
          <a:prstGeom prst="rect">
            <a:avLst/>
          </a:prstGeom>
          <a:solidFill>
            <a:srgbClr val="D4EBE9">
              <a:alpha val="223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8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am Beispiel </a:t>
            </a:r>
            <a:r>
              <a:rPr lang="de-DE" sz="3800" b="1" dirty="0" err="1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800" b="1" dirty="0">
              <a:ln>
                <a:solidFill>
                  <a:srgbClr val="B58900"/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8371" y="111617"/>
            <a:ext cx="2501921" cy="695622"/>
            <a:chOff x="12484424" y="2415330"/>
            <a:chExt cx="2501921" cy="69562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5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5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19741" y="1300857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ln>
                  <a:solidFill>
                    <a:srgbClr val="36544F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>
              <a:ln>
                <a:solidFill>
                  <a:srgbClr val="36544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1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22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51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marL="342900" lvl="1" indent="0">
              <a:buNone/>
            </a:pPr>
            <a:r>
              <a:rPr lang="de-DE" dirty="0"/>
              <a:t>Wie bisher:</a:t>
            </a:r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Landing-Page mit Link auf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Children in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18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dazu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6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mit DB (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1" dirty="0">
                <a:solidFill>
                  <a:srgbClr val="36544F"/>
                </a:solidFill>
              </a:rPr>
              <a:t>importieren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Komponente aus 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-details-page-</a:t>
            </a:r>
            <a:r>
              <a:rPr lang="de-DE" sz="1000" b="1" dirty="0" err="1">
                <a:solidFill>
                  <a:srgbClr val="36544F"/>
                </a:solidFill>
              </a:rPr>
              <a:t>fragment.tsx</a:t>
            </a:r>
            <a:r>
              <a:rPr lang="de-DE" sz="1000" b="1" dirty="0">
                <a:solidFill>
                  <a:srgbClr val="36544F"/>
                </a:solidFill>
              </a:rPr>
              <a:t>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prefetch</a:t>
            </a:r>
            <a:r>
              <a:rPr lang="de-DE" sz="1000" b="1" dirty="0">
                <a:solidFill>
                  <a:srgbClr val="36544F"/>
                </a:solidFill>
              </a:rPr>
              <a:t> auf der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-Seite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Suspense vorstellen (</a:t>
            </a:r>
            <a:r>
              <a:rPr lang="de-DE" sz="1000" b="1" dirty="0" err="1">
                <a:solidFill>
                  <a:srgbClr val="36544F"/>
                </a:solidFill>
              </a:rPr>
              <a:t>Slides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257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</a:t>
            </a:r>
            <a:r>
              <a:rPr lang="de-DE" sz="1000" b="1" dirty="0">
                <a:solidFill>
                  <a:srgbClr val="36544F"/>
                </a:solidFill>
              </a:rPr>
              <a:t>-Type als Property ("</a:t>
            </a:r>
            <a:r>
              <a:rPr lang="de-DE" sz="1000" b="1" dirty="0" err="1">
                <a:solidFill>
                  <a:srgbClr val="36544F"/>
                </a:solidFill>
              </a:rPr>
              <a:t>name_asc</a:t>
            </a:r>
            <a:r>
              <a:rPr lang="de-DE" sz="1000" b="1" dirty="0">
                <a:solidFill>
                  <a:srgbClr val="36544F"/>
                </a:solidFill>
              </a:rPr>
              <a:t>" , "</a:t>
            </a:r>
            <a:r>
              <a:rPr lang="de-DE" sz="1000" b="1" dirty="0" err="1">
                <a:solidFill>
                  <a:srgbClr val="36544F"/>
                </a:solidFill>
              </a:rPr>
              <a:t>name_desc</a:t>
            </a:r>
            <a:r>
              <a:rPr lang="de-DE" sz="1000" b="1" dirty="0">
                <a:solidFill>
                  <a:srgbClr val="36544F"/>
                </a:solidFill>
              </a:rPr>
              <a:t>")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Client-Komponente: Hooks möglich, </a:t>
            </a:r>
            <a:r>
              <a:rPr lang="de-DE" sz="1000" b="1" dirty="0" err="1">
                <a:solidFill>
                  <a:srgbClr val="36544F"/>
                </a:solidFill>
              </a:rPr>
              <a:t>useBeerAdvisorSearchParams</a:t>
            </a:r>
            <a:endParaRPr lang="de-DE" sz="1000" b="1" dirty="0">
              <a:solidFill>
                <a:srgbClr val="36544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URL als "globaler Zustand"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6a: Exkurs API Endpunkte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25189" y="1612499"/>
            <a:ext cx="7270810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route.ts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GET mit simplem </a:t>
            </a:r>
            <a:r>
              <a:rPr lang="de-DE" sz="1000" b="1" dirty="0" err="1">
                <a:solidFill>
                  <a:srgbClr val="36544F"/>
                </a:solidFill>
              </a:rPr>
              <a:t>NextResponse.json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1665507"/>
            <a:ext cx="7270810" cy="244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Fertigen POST Handler kopieren! (</a:t>
            </a: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POST </a:t>
            </a:r>
            <a:r>
              <a:rPr lang="de-DE" sz="1000" dirty="0">
                <a:solidFill>
                  <a:srgbClr val="A44185"/>
                </a:solidFill>
                <a:effectLst/>
              </a:rPr>
              <a:t>`/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api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beers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>
                <a:solidFill>
                  <a:srgbClr val="000000"/>
                </a:solidFill>
                <a:effectLst/>
              </a:rPr>
              <a:t>${</a:t>
            </a:r>
            <a:r>
              <a:rPr lang="de-DE" sz="1000" dirty="0" err="1">
                <a:solidFill>
                  <a:srgbClr val="3778B7"/>
                </a:solidFill>
                <a:effectLst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</a:rPr>
              <a:t>}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rating</a:t>
            </a:r>
            <a:r>
              <a:rPr lang="de-DE" sz="1000" dirty="0">
                <a:solidFill>
                  <a:srgbClr val="A44185"/>
                </a:solidFill>
                <a:effectLst/>
              </a:rPr>
              <a:t>`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Content-Type-Header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Was passiert mit der Darstellung =&gt; nix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Warum?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router.refresh</a:t>
            </a:r>
            <a:r>
              <a:rPr lang="de-DE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8316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Ausblick: Server Action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Action in </a:t>
            </a:r>
            <a:r>
              <a:rPr lang="de-DE" sz="1000" b="1" dirty="0" err="1">
                <a:solidFill>
                  <a:srgbClr val="36544F"/>
                </a:solidFill>
              </a:rPr>
              <a:t>src</a:t>
            </a:r>
            <a:r>
              <a:rPr lang="de-DE" sz="1000" b="1" dirty="0">
                <a:solidFill>
                  <a:srgbClr val="36544F"/>
                </a:solidFill>
              </a:rPr>
              <a:t>-Verzeichnis kopieren (aus 99_fertig)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anpassen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useTransition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wenn </a:t>
            </a:r>
            <a:r>
              <a:rPr lang="de-DE" sz="1000" b="1" dirty="0" err="1">
                <a:solidFill>
                  <a:srgbClr val="36544F"/>
                </a:solidFill>
              </a:rPr>
              <a:t>response.status</a:t>
            </a:r>
            <a:r>
              <a:rPr lang="de-DE" sz="1000" b="1" dirty="0">
                <a:solidFill>
                  <a:srgbClr val="36544F"/>
                </a:solidFill>
              </a:rPr>
              <a:t> === "</a:t>
            </a:r>
            <a:r>
              <a:rPr lang="de-DE" sz="1000" b="1" dirty="0" err="1">
                <a:solidFill>
                  <a:srgbClr val="36544F"/>
                </a:solidFill>
              </a:rPr>
              <a:t>created</a:t>
            </a:r>
            <a:r>
              <a:rPr lang="de-DE" sz="1000" b="1" dirty="0">
                <a:solidFill>
                  <a:srgbClr val="36544F"/>
                </a:solidFill>
              </a:rPr>
              <a:t>" dann ist alles gut, State zurücksetzen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Aktualisierung der UI: </a:t>
            </a:r>
            <a:r>
              <a:rPr lang="de-DE" sz="1000" b="1" dirty="0" err="1">
                <a:solidFill>
                  <a:srgbClr val="36544F"/>
                </a:solidFill>
              </a:rPr>
              <a:t>revalidatePath</a:t>
            </a:r>
            <a:r>
              <a:rPr lang="de-DE" sz="1000" b="1" dirty="0">
                <a:solidFill>
                  <a:srgbClr val="36544F"/>
                </a:solidFill>
              </a:rPr>
              <a:t> hinzufügen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>
                <a:solidFill>
                  <a:srgbClr val="1778B8"/>
                </a:solidFill>
              </a:rPr>
              <a:t>/bedcon2023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nextjs-beeradvisor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4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05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1775</Words>
  <Application>Microsoft Macintosh PowerPoint</Application>
  <PresentationFormat>Bildschirmpräsentation (16:9)</PresentationFormat>
  <Paragraphs>417</Paragraphs>
  <Slides>66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MonoLisa</vt:lpstr>
      <vt:lpstr>Montserrat</vt:lpstr>
      <vt:lpstr>Source Code Pro</vt:lpstr>
      <vt:lpstr>Source Code Pro Medium</vt:lpstr>
      <vt:lpstr>Source Sans Pro</vt:lpstr>
      <vt:lpstr>Office-Design</vt:lpstr>
      <vt:lpstr>Bed-con Berlin | 27. September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  <vt:lpstr>PowerPoint-Präsentation</vt:lpstr>
      <vt:lpstr>PowerPoint-Präsentation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suspense</vt:lpstr>
      <vt:lpstr>Mutations</vt:lpstr>
      <vt:lpstr>suspense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1204</cp:revision>
  <cp:lastPrinted>2019-09-04T14:49:47Z</cp:lastPrinted>
  <dcterms:created xsi:type="dcterms:W3CDTF">2016-03-28T15:59:53Z</dcterms:created>
  <dcterms:modified xsi:type="dcterms:W3CDTF">2023-09-28T05:19:43Z</dcterms:modified>
</cp:coreProperties>
</file>